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13" r:id="rId4"/>
    <p:sldId id="257" r:id="rId5"/>
    <p:sldId id="314" r:id="rId6"/>
    <p:sldId id="315" r:id="rId7"/>
    <p:sldId id="316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60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519F4-5AB8-4852-A845-B93C2BA34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CC978FF-8B8C-40BC-89EB-E1621A9C9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EDBD63-B413-4C25-918C-8659EB28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5F6-ECEF-4453-886D-74B8E6582F22}" type="datetimeFigureOut">
              <a:rPr lang="de-DE" smtClean="0"/>
              <a:t>27.02.2026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F339F0-4A5B-4370-B1F7-580F8441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09E489-BE92-4281-944E-470D3D6E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B001-FB98-4CFE-B8E1-F275CED6A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26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5988A1-05B8-4BED-BDE8-FADC4BB34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4116F79-020E-4EDE-978E-46F6451DB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47CA9E-9FDD-44E2-926B-9791896A2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5F6-ECEF-4453-886D-74B8E6582F22}" type="datetimeFigureOut">
              <a:rPr lang="de-DE" smtClean="0"/>
              <a:t>27.02.2026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DF11FA-5C09-4CD5-AA1D-CAC8BC0C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2E691EF-51BA-4F70-B383-42AED80C5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B001-FB98-4CFE-B8E1-F275CED6A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537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AE34A50-AEE1-4397-9218-4375948F76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6C88A6-2E93-42A3-819A-0C6594774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B900A6-F9C5-4B3A-8A70-2C7CA838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5F6-ECEF-4453-886D-74B8E6582F22}" type="datetimeFigureOut">
              <a:rPr lang="de-DE" smtClean="0"/>
              <a:t>27.02.2026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649D31-B8CC-433F-A0AA-361C957EE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509831-023A-4C4A-99B7-9854F8B33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B001-FB98-4CFE-B8E1-F275CED6A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015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3C83C0-393C-43FA-909C-F50B76707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5740AB-B95E-467D-9CD5-839F2DC6E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6E3D03-1887-4894-8228-9AC936675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5F6-ECEF-4453-886D-74B8E6582F22}" type="datetimeFigureOut">
              <a:rPr lang="de-DE" smtClean="0"/>
              <a:t>27.02.2026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F59CCB-BBE9-461E-8484-FF8ADE77E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CB263D-32FB-4592-B00A-BC952226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B001-FB98-4CFE-B8E1-F275CED6A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22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AB277D-1D51-419C-AE14-B560B2D3B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F48B7DE-A407-4AA9-B993-7C6B42C35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54D171-41C5-455B-8DD3-F7FE1299F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5F6-ECEF-4453-886D-74B8E6582F22}" type="datetimeFigureOut">
              <a:rPr lang="de-DE" smtClean="0"/>
              <a:t>27.02.2026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50B034-7804-440B-B147-7C994223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04BAA4-0AD5-4643-81ED-BEE61D06E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B001-FB98-4CFE-B8E1-F275CED6A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92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2F5271-53CD-4F62-9485-0BAFB889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E5B1D7-FDA7-48C8-93E4-D86D3B5F5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C5A64C-CC97-4861-9C73-9DF1B409B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B2A679-DEB4-442F-9B45-34B2C4D9E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5F6-ECEF-4453-886D-74B8E6582F22}" type="datetimeFigureOut">
              <a:rPr lang="de-DE" smtClean="0"/>
              <a:t>27.02.2026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545E6B-C933-4BF1-A04B-C8B558711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94BD88-BF21-4EC5-B57D-779A81EF1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B001-FB98-4CFE-B8E1-F275CED6A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574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672E6-C4E7-4E32-9722-C6E634D92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DC45CC3-5623-44FA-BA44-7DBADFC8D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36E501E-84F6-4C6B-8127-5137E1235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1E47304-D6AE-4497-B51E-256D4B4FB8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9D4ABD1-8A75-4F23-8D10-5B72A5FFE1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CD4609D-3C24-49CF-A862-A856D2FD7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5F6-ECEF-4453-886D-74B8E6582F22}" type="datetimeFigureOut">
              <a:rPr lang="de-DE" smtClean="0"/>
              <a:t>27.02.2026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F26A0E8-0A70-488E-AF83-74B6A9AA7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8E82B86-0755-475A-A01A-3E9BB2F4E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B001-FB98-4CFE-B8E1-F275CED6A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135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1A5A5B-C226-4688-AE0D-90288196F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014C28C-12A9-41BA-8A03-B46A46D4E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5F6-ECEF-4453-886D-74B8E6582F22}" type="datetimeFigureOut">
              <a:rPr lang="de-DE" smtClean="0"/>
              <a:t>27.02.2026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8530079-71F7-4D3F-A357-AA29A925A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409F426-5BD1-4D56-8470-1A5A021AE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B001-FB98-4CFE-B8E1-F275CED6A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279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CA08559-56E5-4EE6-AE76-51CB4192D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5F6-ECEF-4453-886D-74B8E6582F22}" type="datetimeFigureOut">
              <a:rPr lang="de-DE" smtClean="0"/>
              <a:t>27.02.2026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0D864C7-AD6E-49D4-8352-DF44A39E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2688B0-6DD5-4E8F-8B6B-991D9ECDE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B001-FB98-4CFE-B8E1-F275CED6A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0524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DA4BF-E400-4802-BEAD-1A9E4DC4C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7314E8-1FBE-4D12-8134-A0CFA708E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189570-82FE-4293-BEA0-4C3A4E808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8069DEC-C6C3-405E-B5FD-D5EB4BD0B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5F6-ECEF-4453-886D-74B8E6582F22}" type="datetimeFigureOut">
              <a:rPr lang="de-DE" smtClean="0"/>
              <a:t>27.02.2026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FE1B966-E75C-4349-BF0E-3DC3E7AF2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2FC9885-73E6-4D4A-BE1B-81B0E2E6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B001-FB98-4CFE-B8E1-F275CED6A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520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AA45AA-897E-4082-9423-6F68E079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0B6A998-0DE8-4BED-983F-BBED410DB4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70D65E3-D931-426E-A8D4-9151222E0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1D82ED9-6E00-488D-94E2-1E25E67C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EA5F6-ECEF-4453-886D-74B8E6582F22}" type="datetimeFigureOut">
              <a:rPr lang="de-DE" smtClean="0"/>
              <a:t>27.02.2026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74272B9-291E-49D3-A0EE-3B61E4CD0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F1A6A82-2ECC-4917-A165-061CB33DA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9B001-FB98-4CFE-B8E1-F275CED6A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131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474B59D-307E-4B39-8892-753EF7C4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87C4F4C-80DB-4B5D-9024-0DDD63458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941C19-FAB0-490C-83BE-8682875B4A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EA5F6-ECEF-4453-886D-74B8E6582F22}" type="datetimeFigureOut">
              <a:rPr lang="de-DE" smtClean="0"/>
              <a:t>27.02.2026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D86E53-1F49-4A75-9DB6-4E43C8055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87B758-CD88-4A65-B34B-339A38A518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9B001-FB98-4CFE-B8E1-F275CED6A8E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481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36C155-79A7-4658-8E5F-CD00F25707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L1g* Update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BCCD830-C52B-4874-A0A5-4413119AA9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02.03.2026</a:t>
            </a:r>
          </a:p>
        </p:txBody>
      </p:sp>
    </p:spTree>
    <p:extLst>
      <p:ext uri="{BB962C8B-B14F-4D97-AF65-F5344CB8AC3E}">
        <p14:creationId xmlns:p14="http://schemas.microsoft.com/office/powerpoint/2010/main" val="1782879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6E7C8-63B1-4772-9B03-30BC454C8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ISCCP-NG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25E4D8-69C5-4091-8E74-0370F92B7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83C04-E489-45AA-AF70-C66DC962145A}" type="slidenum">
              <a:rPr lang="de-DE" smtClean="0"/>
              <a:t>2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7D589ED-4C87-42BE-8F34-7D69C5899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92093" y="1690688"/>
            <a:ext cx="8043382" cy="4351338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59C1620-6A18-4429-8211-0AF1DD918D11}"/>
              </a:ext>
            </a:extLst>
          </p:cNvPr>
          <p:cNvSpPr txBox="1"/>
          <p:nvPr/>
        </p:nvSpPr>
        <p:spPr>
          <a:xfrm>
            <a:off x="895739" y="1690688"/>
            <a:ext cx="26872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NG Geo-Ring L1g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GOES-16, GOES-17, Himawari-8, Meteosat-8 and Meteosat-11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uniform geographic grid at 0.05° spatial resolution (approximately 5.6 km at the equator) with 30-minute temporal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 layers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0189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A02BD9FC-7663-4932-B957-CC1DBE9EA0BD}"/>
              </a:ext>
            </a:extLst>
          </p:cNvPr>
          <p:cNvSpPr txBox="1"/>
          <p:nvPr/>
        </p:nvSpPr>
        <p:spPr>
          <a:xfrm>
            <a:off x="8243511" y="237365"/>
            <a:ext cx="1472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/>
              <a:t>Polar-</a:t>
            </a:r>
            <a:r>
              <a:rPr lang="de-DE" u="sng" dirty="0" err="1"/>
              <a:t>orbiting</a:t>
            </a:r>
            <a:endParaRPr lang="de-DE" u="sng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A82D0AC-2735-4C68-8439-42E93753BCA4}"/>
              </a:ext>
            </a:extLst>
          </p:cNvPr>
          <p:cNvSpPr txBox="1"/>
          <p:nvPr/>
        </p:nvSpPr>
        <p:spPr>
          <a:xfrm>
            <a:off x="620646" y="12377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Candidate Polar orbiting data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086C188-0EC5-42B4-B64C-3D42D5416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83C04-E489-45AA-AF70-C66DC962145A}" type="slidenum">
              <a:rPr lang="de-DE" smtClean="0"/>
              <a:pPr/>
              <a:t>3</a:t>
            </a:fld>
            <a:endParaRPr lang="de-DE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43833CBA-1263-490B-BE99-AFBBBB364E1C}"/>
              </a:ext>
            </a:extLst>
          </p:cNvPr>
          <p:cNvGraphicFramePr>
            <a:graphicFrameLocks noGrp="1"/>
          </p:cNvGraphicFramePr>
          <p:nvPr/>
        </p:nvGraphicFramePr>
        <p:xfrm>
          <a:off x="695568" y="643739"/>
          <a:ext cx="10545086" cy="5415642"/>
        </p:xfrm>
        <a:graphic>
          <a:graphicData uri="http://schemas.openxmlformats.org/drawingml/2006/table">
            <a:tbl>
              <a:tblPr/>
              <a:tblGrid>
                <a:gridCol w="914081">
                  <a:extLst>
                    <a:ext uri="{9D8B030D-6E8A-4147-A177-3AD203B41FA5}">
                      <a16:colId xmlns:a16="http://schemas.microsoft.com/office/drawing/2014/main" val="1058850708"/>
                    </a:ext>
                  </a:extLst>
                </a:gridCol>
                <a:gridCol w="665194">
                  <a:extLst>
                    <a:ext uri="{9D8B030D-6E8A-4147-A177-3AD203B41FA5}">
                      <a16:colId xmlns:a16="http://schemas.microsoft.com/office/drawing/2014/main" val="1859774939"/>
                    </a:ext>
                  </a:extLst>
                </a:gridCol>
                <a:gridCol w="665194">
                  <a:extLst>
                    <a:ext uri="{9D8B030D-6E8A-4147-A177-3AD203B41FA5}">
                      <a16:colId xmlns:a16="http://schemas.microsoft.com/office/drawing/2014/main" val="2643143173"/>
                    </a:ext>
                  </a:extLst>
                </a:gridCol>
                <a:gridCol w="866562">
                  <a:extLst>
                    <a:ext uri="{9D8B030D-6E8A-4147-A177-3AD203B41FA5}">
                      <a16:colId xmlns:a16="http://schemas.microsoft.com/office/drawing/2014/main" val="442585583"/>
                    </a:ext>
                  </a:extLst>
                </a:gridCol>
                <a:gridCol w="866562">
                  <a:extLst>
                    <a:ext uri="{9D8B030D-6E8A-4147-A177-3AD203B41FA5}">
                      <a16:colId xmlns:a16="http://schemas.microsoft.com/office/drawing/2014/main" val="2882584091"/>
                    </a:ext>
                  </a:extLst>
                </a:gridCol>
                <a:gridCol w="665194">
                  <a:extLst>
                    <a:ext uri="{9D8B030D-6E8A-4147-A177-3AD203B41FA5}">
                      <a16:colId xmlns:a16="http://schemas.microsoft.com/office/drawing/2014/main" val="113821208"/>
                    </a:ext>
                  </a:extLst>
                </a:gridCol>
                <a:gridCol w="665194">
                  <a:extLst>
                    <a:ext uri="{9D8B030D-6E8A-4147-A177-3AD203B41FA5}">
                      <a16:colId xmlns:a16="http://schemas.microsoft.com/office/drawing/2014/main" val="3237533796"/>
                    </a:ext>
                  </a:extLst>
                </a:gridCol>
                <a:gridCol w="748158">
                  <a:extLst>
                    <a:ext uri="{9D8B030D-6E8A-4147-A177-3AD203B41FA5}">
                      <a16:colId xmlns:a16="http://schemas.microsoft.com/office/drawing/2014/main" val="3508151531"/>
                    </a:ext>
                  </a:extLst>
                </a:gridCol>
                <a:gridCol w="748158">
                  <a:extLst>
                    <a:ext uri="{9D8B030D-6E8A-4147-A177-3AD203B41FA5}">
                      <a16:colId xmlns:a16="http://schemas.microsoft.com/office/drawing/2014/main" val="1344930001"/>
                    </a:ext>
                  </a:extLst>
                </a:gridCol>
                <a:gridCol w="853140">
                  <a:extLst>
                    <a:ext uri="{9D8B030D-6E8A-4147-A177-3AD203B41FA5}">
                      <a16:colId xmlns:a16="http://schemas.microsoft.com/office/drawing/2014/main" val="2309097522"/>
                    </a:ext>
                  </a:extLst>
                </a:gridCol>
                <a:gridCol w="812180">
                  <a:extLst>
                    <a:ext uri="{9D8B030D-6E8A-4147-A177-3AD203B41FA5}">
                      <a16:colId xmlns:a16="http://schemas.microsoft.com/office/drawing/2014/main" val="3430306280"/>
                    </a:ext>
                  </a:extLst>
                </a:gridCol>
                <a:gridCol w="699251">
                  <a:extLst>
                    <a:ext uri="{9D8B030D-6E8A-4147-A177-3AD203B41FA5}">
                      <a16:colId xmlns:a16="http://schemas.microsoft.com/office/drawing/2014/main" val="275440044"/>
                    </a:ext>
                  </a:extLst>
                </a:gridCol>
                <a:gridCol w="758912">
                  <a:extLst>
                    <a:ext uri="{9D8B030D-6E8A-4147-A177-3AD203B41FA5}">
                      <a16:colId xmlns:a16="http://schemas.microsoft.com/office/drawing/2014/main" val="4190405793"/>
                    </a:ext>
                  </a:extLst>
                </a:gridCol>
                <a:gridCol w="617306">
                  <a:extLst>
                    <a:ext uri="{9D8B030D-6E8A-4147-A177-3AD203B41FA5}">
                      <a16:colId xmlns:a16="http://schemas.microsoft.com/office/drawing/2014/main" val="1685723557"/>
                    </a:ext>
                  </a:extLst>
                </a:gridCol>
              </a:tblGrid>
              <a:tr h="471747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Nom </a:t>
                      </a:r>
                      <a:r>
                        <a:rPr lang="en-US" sz="1000" dirty="0" err="1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Wvl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GOES/</a:t>
                      </a:r>
                      <a:r>
                        <a:rPr lang="de-DE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ABI</a:t>
                      </a:r>
                      <a:endParaRPr lang="de-DE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590" marR="25590" marT="25590" marB="255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GOES/ GXI</a:t>
                      </a:r>
                    </a:p>
                  </a:txBody>
                  <a:tcPr marL="25590" marR="25590" marT="46800" marB="468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MSG/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SEVIRI</a:t>
                      </a:r>
                    </a:p>
                  </a:txBody>
                  <a:tcPr marL="25590" marR="25590" marT="25590" marB="255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MTG/FCI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FY4/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AGRI</a:t>
                      </a:r>
                    </a:p>
                  </a:txBody>
                  <a:tcPr marL="25590" marR="25590" marT="25590" marB="255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GK2A/ AMI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25590" marR="25590" marT="25590" marB="255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HIM8/9 AHI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25590" marR="25590" marT="25590" marB="255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HIM10/ AHI</a:t>
                      </a:r>
                      <a:endParaRPr kumimoji="0" lang="de-DE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25590" marR="25590" marT="25590" marB="255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NOAAs/</a:t>
                      </a:r>
                      <a:r>
                        <a:rPr lang="de-DE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Metops</a:t>
                      </a: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 AVHRR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2900km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Aqua/Terra</a:t>
                      </a:r>
                      <a:b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MODIS</a:t>
                      </a:r>
                      <a:b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2230km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SLSTR</a:t>
                      </a:r>
                      <a:b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S3a+S3b</a:t>
                      </a:r>
                      <a:b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1400km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SNPP/NOAA VIIRS/VGAC</a:t>
                      </a:r>
                      <a:r>
                        <a:rPr lang="de-DE" sz="1000" baseline="30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</a:t>
                      </a:r>
                      <a:br>
                        <a:rPr lang="de-DE" sz="1000" baseline="30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</a:br>
                      <a:r>
                        <a:rPr lang="de-DE" sz="1000" baseline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3000km</a:t>
                      </a:r>
                    </a:p>
                  </a:txBody>
                  <a:tcPr marL="25590" marR="25590" marT="25590" marB="255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Metops</a:t>
                      </a:r>
                      <a:b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IASI</a:t>
                      </a:r>
                      <a:r>
                        <a:rPr lang="de-DE" sz="1000" b="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2</a:t>
                      </a:r>
                      <a:b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2130km</a:t>
                      </a: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749550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0.47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0.5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5140343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0.51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0.5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0.5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2297280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0.65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0.5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0.25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3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0.25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3x1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0.25/1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0.5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3x1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363780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0.86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3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3x1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0.5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3x1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124873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0.91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3179257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1.38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0.5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7652082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1.6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3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3x1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0.5/1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0.5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3x1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052757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2.2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0.5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0.5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0.5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2497015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3.8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3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3x1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1/1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3x1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12/24</a:t>
                      </a: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959959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5.2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12/24</a:t>
                      </a: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520933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6.2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3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12/24</a:t>
                      </a: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8322680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6.9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12/24</a:t>
                      </a: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863597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7.3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3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12/24</a:t>
                      </a: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720606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b="1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8.5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3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12/24</a:t>
                      </a: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958738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9.6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3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12/24</a:t>
                      </a: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128561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10.5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3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12/24</a:t>
                      </a: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085024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11.0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3x1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3x1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12/24</a:t>
                      </a: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4859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12.0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3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3x1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3x1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12/24</a:t>
                      </a: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701086"/>
                  </a:ext>
                </a:extLst>
              </a:tr>
              <a:tr h="224420"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13.3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3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4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+mn-lt"/>
                          <a:ea typeface="Candara" panose="020E0502030303020204" pitchFamily="34" charset="0"/>
                          <a:cs typeface="Candara" panose="020E0502030303020204" pitchFamily="34" charset="0"/>
                        </a:rPr>
                        <a:t>2</a:t>
                      </a: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de-DE" sz="10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indent="2286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12/24</a:t>
                      </a:r>
                    </a:p>
                  </a:txBody>
                  <a:tcPr marL="25590" marR="25590" marT="25590" marB="255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185555"/>
                  </a:ext>
                </a:extLst>
              </a:tr>
            </a:tbl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E366FB5D-F2F0-4DF3-B2FF-22F0D17DAB8F}"/>
              </a:ext>
            </a:extLst>
          </p:cNvPr>
          <p:cNvSpPr txBox="1"/>
          <p:nvPr/>
        </p:nvSpPr>
        <p:spPr>
          <a:xfrm>
            <a:off x="517236" y="6148486"/>
            <a:ext cx="9652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aseline="30000" dirty="0"/>
              <a:t>1</a:t>
            </a:r>
            <a:r>
              <a:rPr lang="de-DE" sz="1200" dirty="0"/>
              <a:t> </a:t>
            </a:r>
            <a:r>
              <a:rPr lang="de-DE" sz="1200" dirty="0" err="1"/>
              <a:t>Generated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VIIRS </a:t>
            </a:r>
            <a:r>
              <a:rPr lang="de-DE" sz="1200" dirty="0" err="1"/>
              <a:t>data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emulate</a:t>
            </a:r>
            <a:r>
              <a:rPr lang="de-DE" sz="1200" dirty="0"/>
              <a:t> AVHRR </a:t>
            </a:r>
            <a:r>
              <a:rPr lang="de-DE" sz="1200" dirty="0" err="1"/>
              <a:t>measurements</a:t>
            </a:r>
            <a:r>
              <a:rPr lang="de-DE" sz="1200" dirty="0"/>
              <a:t> (</a:t>
            </a:r>
            <a:r>
              <a:rPr lang="de-DE" sz="1200" dirty="0" err="1"/>
              <a:t>data</a:t>
            </a:r>
            <a:r>
              <a:rPr lang="de-DE" sz="1200" dirty="0"/>
              <a:t> </a:t>
            </a:r>
            <a:r>
              <a:rPr lang="de-DE" sz="1200" dirty="0" err="1"/>
              <a:t>used</a:t>
            </a:r>
            <a:r>
              <a:rPr lang="de-DE" sz="1200" dirty="0"/>
              <a:t> </a:t>
            </a:r>
            <a:r>
              <a:rPr lang="de-DE" sz="1200" dirty="0" err="1"/>
              <a:t>coming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CMSAF </a:t>
            </a:r>
            <a:r>
              <a:rPr lang="de-DE" sz="1200" dirty="0" err="1"/>
              <a:t>including</a:t>
            </a:r>
            <a:r>
              <a:rPr lang="de-DE" sz="1200" dirty="0"/>
              <a:t> NOAA-19 like SBA)</a:t>
            </a:r>
          </a:p>
          <a:p>
            <a:r>
              <a:rPr lang="de-DE" sz="1200" baseline="30000" dirty="0"/>
              <a:t>2</a:t>
            </a:r>
            <a:r>
              <a:rPr lang="de-DE" sz="1200" dirty="0"/>
              <a:t> Possible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generate</a:t>
            </a:r>
            <a:r>
              <a:rPr lang="de-DE" sz="1200" dirty="0"/>
              <a:t> </a:t>
            </a:r>
            <a:r>
              <a:rPr lang="de-DE" sz="1200" dirty="0" err="1"/>
              <a:t>imager</a:t>
            </a:r>
            <a:r>
              <a:rPr lang="de-DE" sz="1200" dirty="0"/>
              <a:t> like IR </a:t>
            </a:r>
            <a:r>
              <a:rPr lang="de-DE" sz="1200" dirty="0" err="1"/>
              <a:t>measurements</a:t>
            </a:r>
            <a:r>
              <a:rPr lang="de-DE" sz="1200" dirty="0"/>
              <a:t> von </a:t>
            </a:r>
            <a:r>
              <a:rPr lang="de-DE" sz="1200" dirty="0" err="1"/>
              <a:t>convolution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SRFs </a:t>
            </a:r>
            <a:r>
              <a:rPr lang="de-DE" sz="1200" dirty="0" err="1"/>
              <a:t>over</a:t>
            </a:r>
            <a:r>
              <a:rPr lang="de-DE" sz="1200" dirty="0"/>
              <a:t> IASI </a:t>
            </a:r>
            <a:r>
              <a:rPr lang="de-DE" sz="1200" dirty="0" err="1"/>
              <a:t>spectrum</a:t>
            </a:r>
            <a:endParaRPr lang="de-DE" sz="1600" dirty="0"/>
          </a:p>
          <a:p>
            <a:r>
              <a:rPr lang="de-DE" sz="1200" dirty="0"/>
              <a:t>Table </a:t>
            </a:r>
            <a:r>
              <a:rPr lang="de-DE" sz="1200" dirty="0" err="1"/>
              <a:t>extended</a:t>
            </a:r>
            <a:r>
              <a:rPr lang="de-DE" sz="1200" dirty="0"/>
              <a:t> </a:t>
            </a:r>
            <a:r>
              <a:rPr lang="de-DE" sz="1200" dirty="0" err="1"/>
              <a:t>from</a:t>
            </a:r>
            <a:r>
              <a:rPr lang="de-DE" sz="1200" dirty="0"/>
              <a:t> Heidinger et al., BAMS, 2025)</a:t>
            </a:r>
            <a:endParaRPr lang="de-DE" sz="16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3C54BFF-7787-4DCB-A4DC-27CCD9EED73A}"/>
              </a:ext>
            </a:extLst>
          </p:cNvPr>
          <p:cNvSpPr/>
          <p:nvPr/>
        </p:nvSpPr>
        <p:spPr>
          <a:xfrm>
            <a:off x="695568" y="1718263"/>
            <a:ext cx="10545086" cy="2604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7F380FB-B415-4E5F-82D4-5DF31529B247}"/>
              </a:ext>
            </a:extLst>
          </p:cNvPr>
          <p:cNvSpPr/>
          <p:nvPr/>
        </p:nvSpPr>
        <p:spPr>
          <a:xfrm>
            <a:off x="695568" y="1991336"/>
            <a:ext cx="10545086" cy="2604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928B0AE-E126-46CF-BB33-9859ACAA8D2A}"/>
              </a:ext>
            </a:extLst>
          </p:cNvPr>
          <p:cNvSpPr/>
          <p:nvPr/>
        </p:nvSpPr>
        <p:spPr>
          <a:xfrm>
            <a:off x="695568" y="3278909"/>
            <a:ext cx="10545086" cy="2604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90FFB28-6F0C-439E-BFEC-679A74B2C387}"/>
              </a:ext>
            </a:extLst>
          </p:cNvPr>
          <p:cNvSpPr/>
          <p:nvPr/>
        </p:nvSpPr>
        <p:spPr>
          <a:xfrm>
            <a:off x="695568" y="5315827"/>
            <a:ext cx="10545086" cy="2604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1EC9AD6-DA3A-48D5-8047-2AFE55E8CA81}"/>
              </a:ext>
            </a:extLst>
          </p:cNvPr>
          <p:cNvSpPr/>
          <p:nvPr/>
        </p:nvSpPr>
        <p:spPr>
          <a:xfrm>
            <a:off x="695568" y="5581550"/>
            <a:ext cx="10545086" cy="2604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3433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89CBF-CF9B-4B8E-99EE-0385A95AD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D38ECD-989B-4315-8343-FB5B915FE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11F28E-5621-448F-9C05-84ECD6D9D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731" y="1621443"/>
            <a:ext cx="4899307" cy="4556497"/>
          </a:xfrm>
          <a:prstGeom prst="rect">
            <a:avLst/>
          </a:prstGeom>
        </p:spPr>
      </p:pic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500CDE28-F5BE-4D23-9B8C-0CAA6DDFE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922" y="1621443"/>
            <a:ext cx="4899307" cy="455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08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C0AC1F-47E9-475C-8184-1097BB395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structure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659A865-CDB0-4451-919B-0CE5CFC98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5964482" cy="3976322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DD2A2A0-728B-47AD-9DBE-6AABA5BA4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519" y="1689490"/>
            <a:ext cx="5964481" cy="397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12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88080-B004-4AF5-90A9-6C55FC482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Structure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3BCAE60-356C-49F1-9730-947ED57325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690688"/>
            <a:ext cx="5966999" cy="3978000"/>
          </a:xfr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005081C-BA3E-453F-9DB0-7BF85E966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00" y="1690688"/>
            <a:ext cx="5967000" cy="39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73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A3FD2-23DA-4F08-A49E-5855D5202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Discuss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F8665C-EAE4-4983-924C-EA50F4A23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Reflection</a:t>
            </a:r>
            <a:r>
              <a:rPr lang="de-DE" dirty="0"/>
              <a:t> = 0 at </a:t>
            </a:r>
            <a:r>
              <a:rPr lang="de-DE" dirty="0" err="1"/>
              <a:t>night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all </a:t>
            </a:r>
            <a:r>
              <a:rPr lang="de-DE" dirty="0" err="1"/>
              <a:t>pixels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?</a:t>
            </a:r>
          </a:p>
          <a:p>
            <a:r>
              <a:rPr lang="de-DE" dirty="0"/>
              <a:t>L2: </a:t>
            </a:r>
            <a:r>
              <a:rPr lang="de-DE" dirty="0" err="1"/>
              <a:t>Mask</a:t>
            </a:r>
            <a:r>
              <a:rPr lang="de-DE" dirty="0"/>
              <a:t> 11um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loose</a:t>
            </a:r>
            <a:r>
              <a:rPr lang="de-DE" dirty="0"/>
              <a:t> </a:t>
            </a:r>
            <a:r>
              <a:rPr lang="de-DE" dirty="0" err="1"/>
              <a:t>gaps</a:t>
            </a:r>
            <a:r>
              <a:rPr lang="de-DE" dirty="0"/>
              <a:t>, </a:t>
            </a:r>
            <a:r>
              <a:rPr lang="de-DE" dirty="0" err="1"/>
              <a:t>where</a:t>
            </a:r>
            <a:r>
              <a:rPr lang="de-DE" dirty="0"/>
              <a:t> GEO </a:t>
            </a:r>
            <a:r>
              <a:rPr lang="de-DE" dirty="0" err="1"/>
              <a:t>doesnt</a:t>
            </a:r>
            <a:r>
              <a:rPr lang="de-DE" dirty="0"/>
              <a:t> </a:t>
            </a:r>
            <a:r>
              <a:rPr lang="de-DE" dirty="0" err="1"/>
              <a:t>provide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0708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</Words>
  <Application>Microsoft Office PowerPoint</Application>
  <PresentationFormat>Breitbild</PresentationFormat>
  <Paragraphs>256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</vt:lpstr>
      <vt:lpstr>L1g* Update</vt:lpstr>
      <vt:lpstr>ISCCP-NG </vt:lpstr>
      <vt:lpstr>PowerPoint-Präsentation</vt:lpstr>
      <vt:lpstr>Data Structure</vt:lpstr>
      <vt:lpstr>Data structure</vt:lpstr>
      <vt:lpstr>Data Structure</vt:lpstr>
      <vt:lpstr>To Discuss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L1g* Update</dc:title>
  <dc:creator>Knörzer Jonathan</dc:creator>
  <cp:lastModifiedBy>Knörzer Jonathan</cp:lastModifiedBy>
  <cp:revision>8</cp:revision>
  <dcterms:created xsi:type="dcterms:W3CDTF">2026-02-27T08:03:01Z</dcterms:created>
  <dcterms:modified xsi:type="dcterms:W3CDTF">2026-02-27T15:39:47Z</dcterms:modified>
</cp:coreProperties>
</file>